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1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58" r:id="rId13"/>
    <p:sldId id="296" r:id="rId14"/>
    <p:sldId id="297" r:id="rId15"/>
    <p:sldId id="267" r:id="rId16"/>
    <p:sldId id="290" r:id="rId17"/>
    <p:sldId id="264" r:id="rId18"/>
    <p:sldId id="259" r:id="rId19"/>
    <p:sldId id="260" r:id="rId20"/>
    <p:sldId id="269" r:id="rId21"/>
    <p:sldId id="272" r:id="rId22"/>
    <p:sldId id="265" r:id="rId23"/>
    <p:sldId id="273" r:id="rId24"/>
    <p:sldId id="274" r:id="rId25"/>
    <p:sldId id="275" r:id="rId26"/>
    <p:sldId id="276" r:id="rId27"/>
    <p:sldId id="277" r:id="rId28"/>
    <p:sldId id="279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1" r:id="rId38"/>
    <p:sldId id="292" r:id="rId39"/>
    <p:sldId id="257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8C7"/>
    <a:srgbClr val="FCC582"/>
    <a:srgbClr val="111111"/>
    <a:srgbClr val="FFCC66"/>
    <a:srgbClr val="35240A"/>
    <a:srgbClr val="777777"/>
    <a:srgbClr val="B2B2B2"/>
    <a:srgbClr val="FFFFFF"/>
    <a:srgbClr val="08080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02" autoAdjust="0"/>
  </p:normalViewPr>
  <p:slideViewPr>
    <p:cSldViewPr snapToGrid="0">
      <p:cViewPr varScale="1">
        <p:scale>
          <a:sx n="107" d="100"/>
          <a:sy n="107" d="100"/>
        </p:scale>
        <p:origin x="108" y="142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1759300335889"/>
          <c:y val="0.17375281151805916"/>
          <c:w val="0.69393675137841437"/>
          <c:h val="0.726662973279396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35240A"/>
            </a:solidFill>
          </c:spPr>
          <c:dPt>
            <c:idx val="0"/>
            <c:bubble3D val="0"/>
            <c:spPr>
              <a:solidFill>
                <a:srgbClr val="1111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C-496B-81B2-DD6AEA48B0F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8C-496B-81B2-DD6AEA48B0F4}"/>
              </c:ext>
            </c:extLst>
          </c:dPt>
          <c:dPt>
            <c:idx val="2"/>
            <c:bubble3D val="0"/>
            <c:spPr>
              <a:solidFill>
                <a:srgbClr val="FCC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8C-496B-81B2-DD6AEA48B0F4}"/>
              </c:ext>
            </c:extLst>
          </c:dPt>
          <c:dLbls>
            <c:dLbl>
              <c:idx val="0"/>
              <c:layout>
                <c:manualLayout>
                  <c:x val="0.13333012231446859"/>
                  <c:y val="-5.0569497487850834E-2"/>
                </c:manualLayout>
              </c:layout>
              <c:spPr>
                <a:solidFill>
                  <a:srgbClr val="DED6C2"/>
                </a:solidFill>
                <a:ln w="9525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4040"/>
                        <a:gd name="adj2" fmla="val -93927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408C-496B-81B2-DD6AEA48B0F4}"/>
                </c:ext>
              </c:extLst>
            </c:dLbl>
            <c:dLbl>
              <c:idx val="1"/>
              <c:layout>
                <c:manualLayout>
                  <c:x val="1.9316813486279203E-2"/>
                  <c:y val="-2.377668934640052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EE65FE1-E919-4BD2-8FC9-4F809B5CC570}" type="CATEGORYNAME">
                      <a:rPr lang="en-US">
                        <a:solidFill>
                          <a:srgbClr val="35240A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baseline="0" dirty="0">
                        <a:solidFill>
                          <a:srgbClr val="35240A"/>
                        </a:solidFill>
                      </a:rPr>
                      <a:t>
</a:t>
                    </a:r>
                    <a:fld id="{E9942E77-842B-45F9-B376-54AA90E5C0C9}" type="PERCENTAGE">
                      <a:rPr lang="en-US" baseline="0">
                        <a:solidFill>
                          <a:srgbClr val="35240A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baseline="0" dirty="0">
                      <a:solidFill>
                        <a:srgbClr val="35240A"/>
                      </a:solidFill>
                    </a:endParaRPr>
                  </a:p>
                </c:rich>
              </c:tx>
              <c:spPr>
                <a:solidFill>
                  <a:srgbClr val="DED6C2"/>
                </a:solidFill>
                <a:ln w="9525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9101"/>
                        <a:gd name="adj2" fmla="val 84192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08C-496B-81B2-DD6AEA48B0F4}"/>
                </c:ext>
              </c:extLst>
            </c:dLbl>
            <c:dLbl>
              <c:idx val="2"/>
              <c:layout>
                <c:manualLayout>
                  <c:x val="5.4730971544457822E-2"/>
                  <c:y val="-2.0227798995140284E-2"/>
                </c:manualLayout>
              </c:layout>
              <c:spPr>
                <a:solidFill>
                  <a:srgbClr val="DED6C2"/>
                </a:solidFill>
                <a:ln w="9525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26837"/>
                        <a:gd name="adj2" fmla="val 79285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08C-496B-81B2-DD6AEA48B0F4}"/>
                </c:ext>
              </c:extLst>
            </c:dLbl>
            <c:spPr>
              <a:solidFill>
                <a:srgbClr val="DED6C2"/>
              </a:solidFill>
              <a:ln>
                <a:solidFill>
                  <a:srgbClr val="35240A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Personnel</c:v>
                </c:pt>
                <c:pt idx="1">
                  <c:v>Hardware</c:v>
                </c:pt>
                <c:pt idx="2">
                  <c:v>Office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130000</c:v>
                </c:pt>
                <c:pt idx="1">
                  <c:v>8500</c:v>
                </c:pt>
                <c:pt idx="2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8C-496B-81B2-DD6AEA48B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IsCool</a:t>
            </a:r>
            <a:r>
              <a:rPr lang="en-GB" dirty="0"/>
              <a:t>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https://play.google.com/store/apps/details?id=com.TAV.OceanLiner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b6268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4b6268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>
          <a:extLst>
            <a:ext uri="{FF2B5EF4-FFF2-40B4-BE49-F238E27FC236}">
              <a16:creationId xmlns:a16="http://schemas.microsoft.com/office/drawing/2014/main" id="{864674DC-C24C-D246-D061-D30F745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>
            <a:extLst>
              <a:ext uri="{FF2B5EF4-FFF2-40B4-BE49-F238E27FC236}">
                <a16:creationId xmlns:a16="http://schemas.microsoft.com/office/drawing/2014/main" id="{F7807E6F-20B9-6836-0F8D-B3D83310B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>
            <a:extLst>
              <a:ext uri="{FF2B5EF4-FFF2-40B4-BE49-F238E27FC236}">
                <a16:creationId xmlns:a16="http://schemas.microsoft.com/office/drawing/2014/main" id="{3A8AAEF8-C6ED-ED2C-1B96-B59769FA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94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>
          <a:extLst>
            <a:ext uri="{FF2B5EF4-FFF2-40B4-BE49-F238E27FC236}">
              <a16:creationId xmlns:a16="http://schemas.microsoft.com/office/drawing/2014/main" id="{9179031F-38CF-8B86-55EC-A1AE0470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>
            <a:extLst>
              <a:ext uri="{FF2B5EF4-FFF2-40B4-BE49-F238E27FC236}">
                <a16:creationId xmlns:a16="http://schemas.microsoft.com/office/drawing/2014/main" id="{FC255B67-2B77-F8CE-5844-8B18775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>
            <a:extLst>
              <a:ext uri="{FF2B5EF4-FFF2-40B4-BE49-F238E27FC236}">
                <a16:creationId xmlns:a16="http://schemas.microsoft.com/office/drawing/2014/main" id="{B6FD956E-6C13-676E-A64A-F13D13FC3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301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 Infographics</a:t>
            </a:r>
            <a:r>
              <a:rPr lang="en-GB" dirty="0"/>
              <a:t>. Available at: https://slidesgo.com/theme/reconstruction-era-and-the-gilded-age-history-11th-grade-infographics (Accessed December 17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RMS Olympic.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Michael C. Brady. Available at: https://www.grandvoyagegame.com/our-team (Accessed 15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Oceanliner Designs, </a:t>
            </a:r>
            <a:r>
              <a:rPr lang="en-GB" i="1" dirty="0"/>
              <a:t>Oceanliner Designs logo</a:t>
            </a:r>
            <a:r>
              <a:rPr lang="en-GB" dirty="0"/>
              <a:t>. Available at: https://www.youtube.com/@OceanlinerDesigns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8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6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7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  <a:sym typeface="Arial"/>
              </a:rPr>
              <a:t>Lycia Stenson</a:t>
            </a:r>
            <a:endParaRPr sz="1200" dirty="0">
              <a:latin typeface="Libre Baskerville" panose="02000000000000000000" pitchFamily="2" charset="0"/>
              <a:sym typeface="Arial"/>
            </a:endParaRPr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To maximise player engagement and retention, push notifications will remind the player.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The player captains the Titanic. As a tycoon game it shares some similarities with our game but lacks ship building mechanics.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Players build and pilot vehicles including ships. Features building mechanics, but available for desktop only. The game does not contain a passenger tycoon aspect, instead focusing on a disaster relief career mode.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/>
            <a:r>
              <a:rPr lang="en" sz="1000" dirty="0">
                <a:latin typeface="Libre Baskerville" panose="02000000000000000000" pitchFamily="2" charset="0"/>
              </a:rPr>
              <a:t>The player builds a nuclear power plant, transporting equipment and resources via boats.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The player controls four famous ocean liners navigating in and out of ports. The game lacks the ship building aspect and the tycoon business aspects present in ‘Ocean Liner Tycoon’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Timeline</a:t>
            </a:r>
            <a:endParaRPr dirty="0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713250" y="1316726"/>
            <a:ext cx="2328601" cy="1142995"/>
            <a:chOff x="713250" y="1316726"/>
            <a:chExt cx="2328601" cy="1142995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713251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Start development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713250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Starting development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3407726" y="1316726"/>
            <a:ext cx="2328600" cy="1142995"/>
            <a:chOff x="3407726" y="1316726"/>
            <a:chExt cx="2328600" cy="1142995"/>
          </a:xfrm>
        </p:grpSpPr>
        <p:sp>
          <p:nvSpPr>
            <p:cNvPr id="488" name="Google Shape;488;p17"/>
            <p:cNvSpPr txBox="1"/>
            <p:nvPr/>
          </p:nvSpPr>
          <p:spPr>
            <a:xfrm flipH="1">
              <a:off x="3407726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Earth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 flipH="1">
              <a:off x="3407726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The Earth is the only planet that harbors life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0" name="Google Shape;490;p17"/>
          <p:cNvGrpSpPr/>
          <p:nvPr/>
        </p:nvGrpSpPr>
        <p:grpSpPr>
          <a:xfrm>
            <a:off x="6099750" y="1316726"/>
            <a:ext cx="2331000" cy="1142995"/>
            <a:chOff x="6099750" y="1316726"/>
            <a:chExt cx="2331000" cy="1142995"/>
          </a:xfrm>
        </p:grpSpPr>
        <p:sp>
          <p:nvSpPr>
            <p:cNvPr id="491" name="Google Shape;491;p17"/>
            <p:cNvSpPr txBox="1"/>
            <p:nvPr/>
          </p:nvSpPr>
          <p:spPr>
            <a:xfrm flipH="1">
              <a:off x="6099750" y="1316726"/>
              <a:ext cx="233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Release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2" name="Google Shape;492;p17"/>
            <p:cNvSpPr txBox="1"/>
            <p:nvPr/>
          </p:nvSpPr>
          <p:spPr>
            <a:xfrm flipH="1">
              <a:off x="6099750" y="1819521"/>
              <a:ext cx="23310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Releasing on Google Play and iOS App Store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2060501" y="3374136"/>
            <a:ext cx="2328600" cy="1138531"/>
            <a:chOff x="2060501" y="3374136"/>
            <a:chExt cx="2328600" cy="1138531"/>
          </a:xfrm>
        </p:grpSpPr>
        <p:sp>
          <p:nvSpPr>
            <p:cNvPr id="494" name="Google Shape;494;p17"/>
            <p:cNvSpPr txBox="1"/>
            <p:nvPr/>
          </p:nvSpPr>
          <p:spPr>
            <a:xfrm flipH="1">
              <a:off x="2060501" y="337413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Venus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5" name="Google Shape;495;p17"/>
            <p:cNvSpPr txBox="1"/>
            <p:nvPr/>
          </p:nvSpPr>
          <p:spPr>
            <a:xfrm flipH="1">
              <a:off x="2060501" y="3872467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Venus the second planet from the Sun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4755994" y="3374136"/>
            <a:ext cx="2328600" cy="1138531"/>
            <a:chOff x="4755994" y="3374136"/>
            <a:chExt cx="2328600" cy="1138531"/>
          </a:xfrm>
        </p:grpSpPr>
        <p:sp>
          <p:nvSpPr>
            <p:cNvPr id="497" name="Google Shape;497;p17"/>
            <p:cNvSpPr txBox="1"/>
            <p:nvPr/>
          </p:nvSpPr>
          <p:spPr>
            <a:xfrm flipH="1">
              <a:off x="4755994" y="337413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Marketing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 flipH="1">
              <a:off x="4755994" y="3872467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Begin marketing the game. Advertising on social media and sponsored content.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sp>
        <p:nvSpPr>
          <p:cNvPr id="499" name="Google Shape;499;p17"/>
          <p:cNvSpPr txBox="1"/>
          <p:nvPr/>
        </p:nvSpPr>
        <p:spPr>
          <a:xfrm flipH="1">
            <a:off x="132885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 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 flipH="1">
            <a:off x="267610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2XXX</a:t>
            </a:r>
            <a:endParaRPr sz="1500" b="1" dirty="0">
              <a:solidFill>
                <a:schemeClr val="dk1"/>
              </a:solidFill>
              <a:latin typeface="Libre Baskerville"/>
              <a:sym typeface="Libre Baskerville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 flipH="1">
            <a:off x="4023326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2XXX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17"/>
          <p:cNvSpPr txBox="1"/>
          <p:nvPr/>
        </p:nvSpPr>
        <p:spPr>
          <a:xfrm flipH="1">
            <a:off x="5371594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2XXX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3" name="Google Shape;503;p17"/>
          <p:cNvSpPr txBox="1"/>
          <p:nvPr/>
        </p:nvSpPr>
        <p:spPr>
          <a:xfrm flipH="1">
            <a:off x="6716550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 2026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04" name="Google Shape;504;p17"/>
          <p:cNvCxnSpPr>
            <a:stCxn id="499" idx="0"/>
            <a:endCxn id="486" idx="2"/>
          </p:cNvCxnSpPr>
          <p:nvPr/>
        </p:nvCxnSpPr>
        <p:spPr>
          <a:xfrm rot="10800000">
            <a:off x="1877551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5" name="Google Shape;505;p17"/>
          <p:cNvCxnSpPr>
            <a:stCxn id="500" idx="2"/>
            <a:endCxn id="494" idx="0"/>
          </p:cNvCxnSpPr>
          <p:nvPr/>
        </p:nvCxnSpPr>
        <p:spPr>
          <a:xfrm>
            <a:off x="3224801" y="3189175"/>
            <a:ext cx="0" cy="18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6" name="Google Shape;506;p17"/>
          <p:cNvCxnSpPr>
            <a:stCxn id="501" idx="0"/>
            <a:endCxn id="489" idx="2"/>
          </p:cNvCxnSpPr>
          <p:nvPr/>
        </p:nvCxnSpPr>
        <p:spPr>
          <a:xfrm rot="10800000">
            <a:off x="4572026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17"/>
          <p:cNvCxnSpPr>
            <a:stCxn id="502" idx="2"/>
            <a:endCxn id="497" idx="0"/>
          </p:cNvCxnSpPr>
          <p:nvPr/>
        </p:nvCxnSpPr>
        <p:spPr>
          <a:xfrm>
            <a:off x="5920294" y="3189175"/>
            <a:ext cx="0" cy="18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17"/>
          <p:cNvCxnSpPr>
            <a:stCxn id="503" idx="0"/>
            <a:endCxn id="492" idx="2"/>
          </p:cNvCxnSpPr>
          <p:nvPr/>
        </p:nvCxnSpPr>
        <p:spPr>
          <a:xfrm rot="10800000">
            <a:off x="7265250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17"/>
          <p:cNvCxnSpPr>
            <a:stCxn id="503" idx="3"/>
            <a:endCxn id="502" idx="1"/>
          </p:cNvCxnSpPr>
          <p:nvPr/>
        </p:nvCxnSpPr>
        <p:spPr>
          <a:xfrm rot="10800000">
            <a:off x="64690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7"/>
          <p:cNvCxnSpPr>
            <a:stCxn id="502" idx="3"/>
            <a:endCxn id="501" idx="1"/>
          </p:cNvCxnSpPr>
          <p:nvPr/>
        </p:nvCxnSpPr>
        <p:spPr>
          <a:xfrm rot="10800000">
            <a:off x="5120794" y="2914825"/>
            <a:ext cx="2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7"/>
          <p:cNvCxnSpPr>
            <a:stCxn id="501" idx="3"/>
            <a:endCxn id="500" idx="1"/>
          </p:cNvCxnSpPr>
          <p:nvPr/>
        </p:nvCxnSpPr>
        <p:spPr>
          <a:xfrm rot="10800000">
            <a:off x="3773426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7"/>
          <p:cNvCxnSpPr>
            <a:stCxn id="500" idx="3"/>
            <a:endCxn id="499" idx="1"/>
          </p:cNvCxnSpPr>
          <p:nvPr/>
        </p:nvCxnSpPr>
        <p:spPr>
          <a:xfrm rot="10800000">
            <a:off x="242620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7"/>
          <p:cNvCxnSpPr>
            <a:stCxn id="499" idx="3"/>
          </p:cNvCxnSpPr>
          <p:nvPr/>
        </p:nvCxnSpPr>
        <p:spPr>
          <a:xfrm rot="10800000">
            <a:off x="107895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17"/>
          <p:cNvCxnSpPr>
            <a:endCxn id="503" idx="1"/>
          </p:cNvCxnSpPr>
          <p:nvPr/>
        </p:nvCxnSpPr>
        <p:spPr>
          <a:xfrm rot="10800000">
            <a:off x="78139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>
          <a:extLst>
            <a:ext uri="{FF2B5EF4-FFF2-40B4-BE49-F238E27FC236}">
              <a16:creationId xmlns:a16="http://schemas.microsoft.com/office/drawing/2014/main" id="{93B9061D-3D5E-5161-67FF-EFB3B0A2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>
            <a:extLst>
              <a:ext uri="{FF2B5EF4-FFF2-40B4-BE49-F238E27FC236}">
                <a16:creationId xmlns:a16="http://schemas.microsoft.com/office/drawing/2014/main" id="{3CF38FC7-891D-73CD-17D9-1836C7E4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Breakdown</a:t>
            </a:r>
            <a:endParaRPr dirty="0"/>
          </a:p>
        </p:txBody>
      </p:sp>
      <p:sp>
        <p:nvSpPr>
          <p:cNvPr id="4439" name="Google Shape;4439;p61">
            <a:extLst>
              <a:ext uri="{FF2B5EF4-FFF2-40B4-BE49-F238E27FC236}">
                <a16:creationId xmlns:a16="http://schemas.microsoft.com/office/drawing/2014/main" id="{0AA4133E-512A-A9AE-2F93-3A488C497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Personnel</a:t>
            </a:r>
            <a:endParaRPr sz="1700" dirty="0"/>
          </a:p>
        </p:txBody>
      </p:sp>
      <p:sp>
        <p:nvSpPr>
          <p:cNvPr id="4440" name="Google Shape;4440;p61">
            <a:extLst>
              <a:ext uri="{FF2B5EF4-FFF2-40B4-BE49-F238E27FC236}">
                <a16:creationId xmlns:a16="http://schemas.microsoft.com/office/drawing/2014/main" id="{A125B5F0-2FB1-4FE9-192A-56D5DFEA93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  <a:sym typeface="Arial"/>
              </a:rPr>
              <a:t>People be working.</a:t>
            </a:r>
            <a:endParaRPr sz="9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sp>
        <p:nvSpPr>
          <p:cNvPr id="4441" name="Google Shape;4441;p61">
            <a:extLst>
              <a:ext uri="{FF2B5EF4-FFF2-40B4-BE49-F238E27FC236}">
                <a16:creationId xmlns:a16="http://schemas.microsoft.com/office/drawing/2014/main" id="{8BF3C580-CA0C-51D9-A37A-9A1E5627AC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Office</a:t>
            </a:r>
            <a:endParaRPr sz="1700" dirty="0"/>
          </a:p>
        </p:txBody>
      </p:sp>
      <p:sp>
        <p:nvSpPr>
          <p:cNvPr id="4442" name="Google Shape;4442;p61">
            <a:extLst>
              <a:ext uri="{FF2B5EF4-FFF2-40B4-BE49-F238E27FC236}">
                <a16:creationId xmlns:a16="http://schemas.microsoft.com/office/drawing/2014/main" id="{349024CB-3815-7A5E-29D4-78A53EE1F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Office space for working.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3" name="Google Shape;4443;p61">
            <a:extLst>
              <a:ext uri="{FF2B5EF4-FFF2-40B4-BE49-F238E27FC236}">
                <a16:creationId xmlns:a16="http://schemas.microsoft.com/office/drawing/2014/main" id="{4D988E9D-5291-3764-0E8F-EC46F81E0A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Hardware</a:t>
            </a:r>
            <a:endParaRPr sz="1700" dirty="0"/>
          </a:p>
        </p:txBody>
      </p:sp>
      <p:sp>
        <p:nvSpPr>
          <p:cNvPr id="4444" name="Google Shape;4444;p61">
            <a:extLst>
              <a:ext uri="{FF2B5EF4-FFF2-40B4-BE49-F238E27FC236}">
                <a16:creationId xmlns:a16="http://schemas.microsoft.com/office/drawing/2014/main" id="{02C84757-44A0-4519-FFF7-B53149A429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Computers for development and smartphones for testing.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5" name="Google Shape;4445;p61">
            <a:extLst>
              <a:ext uri="{FF2B5EF4-FFF2-40B4-BE49-F238E27FC236}">
                <a16:creationId xmlns:a16="http://schemas.microsoft.com/office/drawing/2014/main" id="{E8B812E7-4C3C-DC1C-A017-019F8757A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Another</a:t>
            </a:r>
            <a:endParaRPr sz="1700" dirty="0"/>
          </a:p>
        </p:txBody>
      </p:sp>
      <p:sp>
        <p:nvSpPr>
          <p:cNvPr id="4446" name="Google Shape;4446;p61">
            <a:extLst>
              <a:ext uri="{FF2B5EF4-FFF2-40B4-BE49-F238E27FC236}">
                <a16:creationId xmlns:a16="http://schemas.microsoft.com/office/drawing/2014/main" id="{55907FAF-C13D-9288-1503-2616D591EB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Some other thing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7" name="Google Shape;4447;p61">
            <a:extLst>
              <a:ext uri="{FF2B5EF4-FFF2-40B4-BE49-F238E27FC236}">
                <a16:creationId xmlns:a16="http://schemas.microsoft.com/office/drawing/2014/main" id="{CA94328F-0499-97CE-679F-FBB6D709A9D7}"/>
              </a:ext>
            </a:extLst>
          </p:cNvPr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rgbClr val="111111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>
            <a:extLst>
              <a:ext uri="{FF2B5EF4-FFF2-40B4-BE49-F238E27FC236}">
                <a16:creationId xmlns:a16="http://schemas.microsoft.com/office/drawing/2014/main" id="{410EF9ED-45B9-C645-252F-6051DBF53A63}"/>
              </a:ext>
            </a:extLst>
          </p:cNvPr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>
            <a:extLst>
              <a:ext uri="{FF2B5EF4-FFF2-40B4-BE49-F238E27FC236}">
                <a16:creationId xmlns:a16="http://schemas.microsoft.com/office/drawing/2014/main" id="{B500B56A-B27F-0594-643A-5063C84A51A0}"/>
              </a:ext>
            </a:extLst>
          </p:cNvPr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rgbClr val="FCC582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>
            <a:extLst>
              <a:ext uri="{FF2B5EF4-FFF2-40B4-BE49-F238E27FC236}">
                <a16:creationId xmlns:a16="http://schemas.microsoft.com/office/drawing/2014/main" id="{06190B15-C9BF-76BD-E88C-4CF680FD7BE9}"/>
              </a:ext>
            </a:extLst>
          </p:cNvPr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9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C2015-4E83-0D78-5401-45C8871EB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192698"/>
              </p:ext>
            </p:extLst>
          </p:nvPr>
        </p:nvGraphicFramePr>
        <p:xfrm>
          <a:off x="4902600" y="1081201"/>
          <a:ext cx="3944750" cy="37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427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>
          <a:extLst>
            <a:ext uri="{FF2B5EF4-FFF2-40B4-BE49-F238E27FC236}">
              <a16:creationId xmlns:a16="http://schemas.microsoft.com/office/drawing/2014/main" id="{7660C206-121B-1707-9CF5-5C162C6C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>
            <a:extLst>
              <a:ext uri="{FF2B5EF4-FFF2-40B4-BE49-F238E27FC236}">
                <a16:creationId xmlns:a16="http://schemas.microsoft.com/office/drawing/2014/main" id="{DD94DD32-AAE3-4E19-FC24-F6D3A1288548}"/>
              </a:ext>
            </a:extLst>
          </p:cNvPr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>
            <a:extLst>
              <a:ext uri="{FF2B5EF4-FFF2-40B4-BE49-F238E27FC236}">
                <a16:creationId xmlns:a16="http://schemas.microsoft.com/office/drawing/2014/main" id="{EF917416-69C0-BF2B-E8C7-3801E83CDA23}"/>
              </a:ext>
            </a:extLst>
          </p:cNvPr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>
            <a:extLst>
              <a:ext uri="{FF2B5EF4-FFF2-40B4-BE49-F238E27FC236}">
                <a16:creationId xmlns:a16="http://schemas.microsoft.com/office/drawing/2014/main" id="{B69A8E3E-EC5D-BF25-8194-197A618701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4505" name="Google Shape;4505;p67">
            <a:extLst>
              <a:ext uri="{FF2B5EF4-FFF2-40B4-BE49-F238E27FC236}">
                <a16:creationId xmlns:a16="http://schemas.microsoft.com/office/drawing/2014/main" id="{4548D6A8-C062-5A13-2D26-1E24D4932D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pic>
        <p:nvPicPr>
          <p:cNvPr id="4506" name="Google Shape;4506;p67">
            <a:extLst>
              <a:ext uri="{FF2B5EF4-FFF2-40B4-BE49-F238E27FC236}">
                <a16:creationId xmlns:a16="http://schemas.microsoft.com/office/drawing/2014/main" id="{EE82BE06-10C7-1B04-EF96-7806039F9AEF}"/>
              </a:ext>
            </a:extLst>
          </p:cNvPr>
          <p:cNvPicPr preferRelativeResize="0"/>
          <p:nvPr/>
        </p:nvPicPr>
        <p:blipFill>
          <a:blip r:embed="rId3"/>
          <a:srcRect t="6277" b="6277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>
            <a:extLst>
              <a:ext uri="{FF2B5EF4-FFF2-40B4-BE49-F238E27FC236}">
                <a16:creationId xmlns:a16="http://schemas.microsoft.com/office/drawing/2014/main" id="{931EEDAF-6D5C-A725-C2D8-3A314E8A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Costs?</a:t>
            </a:r>
            <a:endParaRPr dirty="0"/>
          </a:p>
        </p:txBody>
      </p:sp>
      <p:sp>
        <p:nvSpPr>
          <p:cNvPr id="4508" name="Google Shape;4508;p67">
            <a:extLst>
              <a:ext uri="{FF2B5EF4-FFF2-40B4-BE49-F238E27FC236}">
                <a16:creationId xmlns:a16="http://schemas.microsoft.com/office/drawing/2014/main" id="{B449CA0D-5C6D-BBFC-49EA-77B1FA1CED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Like Godot, Blender is a Free and Open Source 3D modelling software,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4509" name="Google Shape;4509;p67">
            <a:extLst>
              <a:ext uri="{FF2B5EF4-FFF2-40B4-BE49-F238E27FC236}">
                <a16:creationId xmlns:a16="http://schemas.microsoft.com/office/drawing/2014/main" id="{A3DE4FCC-73CA-5248-5299-879F6D41C7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83300" y="3814623"/>
            <a:ext cx="2505600" cy="9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Godot is a Free and Open Source game engine,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pic>
        <p:nvPicPr>
          <p:cNvPr id="4510" name="Google Shape;4510;p67">
            <a:extLst>
              <a:ext uri="{FF2B5EF4-FFF2-40B4-BE49-F238E27FC236}">
                <a16:creationId xmlns:a16="http://schemas.microsoft.com/office/drawing/2014/main" id="{74C1FC00-8D05-D59F-9E34-DA9152668ABD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20340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Any Questions?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lycia@oceanlinertycoon.com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3264540" y="4105275"/>
            <a:ext cx="26148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>
                <a:solidFill>
                  <a:srgbClr val="35240A"/>
                </a:solidFill>
              </a:rPr>
              <a:t>Harvard references can be found in the notes section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Finances</a:t>
            </a:r>
            <a:endParaRPr dirty="0"/>
          </a:p>
        </p:txBody>
      </p:sp>
      <p:graphicFrame>
        <p:nvGraphicFramePr>
          <p:cNvPr id="3481" name="Google Shape;3481;p50"/>
          <p:cNvGraphicFramePr/>
          <p:nvPr>
            <p:extLst>
              <p:ext uri="{D42A27DB-BD31-4B8C-83A1-F6EECF244321}">
                <p14:modId xmlns:p14="http://schemas.microsoft.com/office/powerpoint/2010/main" val="802342111"/>
              </p:ext>
            </p:extLst>
          </p:nvPr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are the Software Costs?</a:t>
            </a:r>
            <a:endParaRPr dirty="0"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Thaddeus Stevens</a:t>
            </a:r>
            <a:endParaRPr dirty="0"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6939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6495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7704000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7703975" cy="4138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View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Libre Baskerville" panose="02000000000000000000" pitchFamily="2" charset="0"/>
                <a:sym typeface="Arial"/>
              </a:rPr>
              <a:t>During both the ship building and micromanage stages of the game, when the player zooms in the perspective closer, the selected deck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latin typeface="Libre Baskerville" panose="02000000000000000000" pitchFamily="2" charset="0"/>
              </a:rPr>
              <a:t>The game will also appeal to a wider audience due to the continuing presence of the Titanic in popular culture.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The primary target audience is enthusiasts of maritime history.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355790"/>
            <a:ext cx="1093974" cy="1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rgbClr val="E1D8C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104016" y="4534021"/>
            <a:ext cx="4935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Mike Brady runs the popular YouTube channel Oceanliner Designs. Sponsoring his content will allow the game to reach a large audience of maritime enthusiasts.</a:t>
            </a:r>
            <a:endParaRPr sz="1200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2144</Words>
  <Application>Microsoft Office PowerPoint</Application>
  <PresentationFormat>On-screen Show (16:9)</PresentationFormat>
  <Paragraphs>301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View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Competitors What’s different about ‘Ocean Liner Tycoon’?</vt:lpstr>
      <vt:lpstr>Development Timeline</vt:lpstr>
      <vt:lpstr>Cost Breakdown</vt:lpstr>
      <vt:lpstr>Software Costs?</vt:lpstr>
      <vt:lpstr>The Team</vt:lpstr>
      <vt:lpstr>Any Questions?</vt:lpstr>
      <vt:lpstr>The Gameplay Loop</vt:lpstr>
      <vt:lpstr>- Whoa! -</vt:lpstr>
      <vt:lpstr>Introduction</vt:lpstr>
      <vt:lpstr>—Someone Famous</vt:lpstr>
      <vt:lpstr>Finances</vt:lpstr>
      <vt:lpstr>Where are the Software Costs?</vt:lpstr>
      <vt:lpstr>98,300,000</vt:lpstr>
      <vt:lpstr>9h 55m 23s</vt:lpstr>
      <vt:lpstr>Workforce distribution in the Gilded Age</vt:lpstr>
      <vt:lpstr>Computer mockup</vt:lpstr>
      <vt:lpstr>Tablet mockup</vt:lpstr>
      <vt:lpstr>The Gilded Age: 1870-1900</vt:lpstr>
      <vt:lpstr>The key aspects</vt:lpstr>
      <vt:lpstr>Reconstruction amendments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246</cp:revision>
  <dcterms:modified xsi:type="dcterms:W3CDTF">2024-12-17T21:46:16Z</dcterms:modified>
</cp:coreProperties>
</file>